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BE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33" autoAdjust="0"/>
    <p:restoredTop sz="94660"/>
  </p:normalViewPr>
  <p:slideViewPr>
    <p:cSldViewPr snapToGrid="0">
      <p:cViewPr varScale="1">
        <p:scale>
          <a:sx n="80" d="100"/>
          <a:sy n="80" d="100"/>
        </p:scale>
        <p:origin x="-102" y="-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83352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18661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48197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85071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88498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93670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32701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2032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64443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48974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74804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2230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CF69526-8507-4DEA-B055-037EFD7CD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8028" y="3819296"/>
            <a:ext cx="8495944" cy="18325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uk-UA" sz="8800" dirty="0">
                <a:solidFill>
                  <a:schemeClr val="bg1"/>
                </a:solidFill>
                <a:latin typeface="Gabriola" panose="04040605051002020D02" pitchFamily="82" charset="0"/>
              </a:rPr>
              <a:t>Хореографія в </a:t>
            </a:r>
            <a:r>
              <a:rPr lang="uk-UA" sz="8800" dirty="0" err="1">
                <a:solidFill>
                  <a:schemeClr val="bg1"/>
                </a:solidFill>
                <a:latin typeface="Gabriola" panose="04040605051002020D02" pitchFamily="82" charset="0"/>
              </a:rPr>
              <a:t>здо</a:t>
            </a:r>
            <a:endParaRPr lang="uk-UA" sz="8800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74ED4B3-7BDF-4AFB-8BF1-67A4232AF0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5047" y="1088835"/>
            <a:ext cx="5921038" cy="2016569"/>
          </a:xfrm>
        </p:spPr>
        <p:txBody>
          <a:bodyPr>
            <a:normAutofit/>
          </a:bodyPr>
          <a:lstStyle/>
          <a:p>
            <a:pPr algn="r"/>
            <a:r>
              <a:rPr lang="uk-UA" dirty="0">
                <a:latin typeface="Gabriola" panose="04040605051002020D02" pitchFamily="82" charset="0"/>
              </a:rPr>
              <a:t>Керівник гуртка</a:t>
            </a:r>
          </a:p>
          <a:p>
            <a:pPr algn="r"/>
            <a:r>
              <a:rPr lang="uk-UA" dirty="0">
                <a:latin typeface="Gabriola" panose="04040605051002020D02" pitchFamily="82" charset="0"/>
              </a:rPr>
              <a:t> </a:t>
            </a:r>
            <a:r>
              <a:rPr lang="uk-UA" dirty="0" err="1">
                <a:latin typeface="Gabriola" panose="04040605051002020D02" pitchFamily="82" charset="0"/>
              </a:rPr>
              <a:t>Іванчо</a:t>
            </a:r>
            <a:r>
              <a:rPr lang="uk-UA" dirty="0">
                <a:latin typeface="Gabriola" panose="04040605051002020D02" pitchFamily="82" charset="0"/>
              </a:rPr>
              <a:t> Світлана Василівна,</a:t>
            </a:r>
          </a:p>
          <a:p>
            <a:pPr algn="r"/>
            <a:r>
              <a:rPr lang="uk-UA" dirty="0">
                <a:latin typeface="Gabriola" panose="04040605051002020D02" pitchFamily="82" charset="0"/>
              </a:rPr>
              <a:t>художній керівник та артист ансамблю народного танцю, </a:t>
            </a:r>
          </a:p>
          <a:p>
            <a:pPr algn="r"/>
            <a:r>
              <a:rPr lang="uk-UA" dirty="0">
                <a:latin typeface="Gabriola" panose="04040605051002020D02" pitchFamily="82" charset="0"/>
              </a:rPr>
              <a:t>викладач хореографії</a:t>
            </a:r>
          </a:p>
          <a:p>
            <a:pPr algn="r"/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3F36101-64A8-4F73-B3DE-D2C9CE91C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782" y="479235"/>
            <a:ext cx="3305571" cy="42563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50335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4097">
        <p14:flythrough/>
      </p:transition>
    </mc:Choice>
    <mc:Fallback>
      <p:transition spd="slow" advTm="4097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9E19D53-D744-42AD-B70A-E3B7A2C21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FAA5CF57-BC37-4C5D-8BAE-100463436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="" xmlns:p14="http://schemas.microsoft.com/office/powerpoint/2010/main" val="38456605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4684">
        <p:circle/>
      </p:transition>
    </mc:Choice>
    <mc:Fallback>
      <p:transition spd="slow" advTm="4684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ED264A5-F639-4E86-B50F-0C4EA486554B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uk-UA" sz="4400" dirty="0">
                <a:solidFill>
                  <a:schemeClr val="bg1"/>
                </a:solidFill>
                <a:latin typeface="Gabriola" panose="04040605051002020D02" pitchFamily="82" charset="0"/>
              </a:rPr>
              <a:t>Що це таке?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9F67D19-8ED3-4C0B-A7A1-A4751536B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983" y="2074368"/>
            <a:ext cx="6008867" cy="2929879"/>
          </a:xfrm>
          <a:effectLst>
            <a:outerShdw blurRad="50800" dist="38100" dir="8100000" algn="tr" rotWithShape="0">
              <a:prstClr val="black">
                <a:alpha val="64000"/>
              </a:prstClr>
            </a:outerShdw>
          </a:effectLst>
        </p:spPr>
        <p:txBody>
          <a:bodyPr>
            <a:noAutofit/>
          </a:bodyPr>
          <a:lstStyle/>
          <a:p>
            <a:r>
              <a:rPr lang="uk-UA" sz="2600" dirty="0">
                <a:solidFill>
                  <a:srgbClr val="FFFF00"/>
                </a:solidFill>
                <a:latin typeface="Gabriola" panose="04040605051002020D02" pitchFamily="82" charset="0"/>
              </a:rPr>
              <a:t>Надзвичайно популярним у наш час став жанр сучасного танцю. Цьому сприяють численні телевізійні проекти, конкурси, фестивалі, які проводяться і на танцювальних майданчиках, і у вишуканих концертних залах усього світу. Сучасному танцю притаманні енергетика, динаміка, стрімкість і пластичність.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5D46F28-6ABD-4634-9285-2231735DD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256" y="0"/>
            <a:ext cx="886574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7748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9666">
        <p14:flythrough/>
      </p:transition>
    </mc:Choice>
    <mc:Fallback>
      <p:transition spd="slow" advTm="9666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3E2FB72-FEAE-40F6-B732-CEC9060BE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07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EDE28D-4725-4554-820C-DF4FC406A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655" y="636114"/>
            <a:ext cx="2948970" cy="1754661"/>
          </a:xfrm>
        </p:spPr>
        <p:txBody>
          <a:bodyPr>
            <a:noAutofit/>
          </a:bodyPr>
          <a:lstStyle/>
          <a:p>
            <a:r>
              <a:rPr lang="uk-UA" sz="4400" dirty="0">
                <a:solidFill>
                  <a:schemeClr val="bg1"/>
                </a:solidFill>
                <a:latin typeface="Gabriola" panose="04040605051002020D02" pitchFamily="82" charset="0"/>
              </a:rPr>
              <a:t>Чому танці – це важливо?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8556D0B-3B02-486B-BCF5-C5287C4BE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50" y="417039"/>
            <a:ext cx="4019550" cy="6715125"/>
          </a:xfrm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>
            <a:normAutofit/>
          </a:bodyPr>
          <a:lstStyle/>
          <a:p>
            <a:pPr algn="r"/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У роки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дошкільного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віку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закладаються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основи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здоров'я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,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гармонійного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,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розумового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, морального і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фізичного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розвитку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дитини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,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формується</a:t>
            </a:r>
            <a:r>
              <a:rPr lang="uk-UA" sz="2600" dirty="0">
                <a:solidFill>
                  <a:srgbClr val="FFFF00"/>
                </a:solidFill>
                <a:latin typeface="Gabriola" panose="04040605051002020D02" pitchFamily="82" charset="0"/>
              </a:rPr>
              <a:t> її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особистість</a:t>
            </a:r>
            <a:r>
              <a:rPr lang="uk-UA" sz="2600" dirty="0">
                <a:solidFill>
                  <a:srgbClr val="FFFF00"/>
                </a:solidFill>
                <a:latin typeface="Gabriola" panose="04040605051002020D02" pitchFamily="82" charset="0"/>
              </a:rPr>
              <a:t>.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 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Крім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 того, в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цей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період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діти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інтенсивно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ростуть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 і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розвиваються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,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рухи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стають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їх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 потребою, тому </a:t>
            </a:r>
            <a:r>
              <a:rPr lang="uk-UA" sz="2600" dirty="0">
                <a:solidFill>
                  <a:srgbClr val="FFFF00"/>
                </a:solidFill>
                <a:latin typeface="Gabriola" panose="04040605051002020D02" pitchFamily="82" charset="0"/>
              </a:rPr>
              <a:t>хореографічне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виховання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 особливо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важлив</a:t>
            </a:r>
            <a:r>
              <a:rPr lang="uk-UA" sz="2600" dirty="0">
                <a:solidFill>
                  <a:srgbClr val="FFFF00"/>
                </a:solidFill>
                <a:latin typeface="Gabriola" panose="04040605051002020D02" pitchFamily="82" charset="0"/>
              </a:rPr>
              <a:t>е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 в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цей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віковий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600" dirty="0" err="1">
                <a:solidFill>
                  <a:srgbClr val="FFFF00"/>
                </a:solidFill>
                <a:latin typeface="Gabriola" panose="04040605051002020D02" pitchFamily="82" charset="0"/>
              </a:rPr>
              <a:t>період</a:t>
            </a:r>
            <a:r>
              <a:rPr lang="ru-RU" sz="2600" dirty="0">
                <a:solidFill>
                  <a:srgbClr val="FFFF00"/>
                </a:solidFill>
                <a:latin typeface="Gabriola" panose="04040605051002020D02" pitchFamily="82" charset="0"/>
              </a:rPr>
              <a:t>.</a:t>
            </a:r>
            <a:endParaRPr lang="uk-UA" sz="2600" dirty="0">
              <a:solidFill>
                <a:srgbClr val="FFFF00"/>
              </a:solidFill>
              <a:latin typeface="Gabriola" panose="04040605051002020D02" pitchFamily="82" charset="0"/>
            </a:endParaRPr>
          </a:p>
          <a:p>
            <a:pPr algn="r"/>
            <a:endParaRPr lang="uk-UA" sz="2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07182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10703">
        <p:split orient="vert"/>
      </p:transition>
    </mc:Choice>
    <mc:Fallback>
      <p:transition spd="slow" advTm="10703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014EFD8-9C8E-4C8F-92E7-A9526A767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"/>
            <a:ext cx="12192000" cy="68573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44B8BD9-5580-45A9-877B-5AA555579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400" dirty="0">
                <a:solidFill>
                  <a:schemeClr val="bg1"/>
                </a:solidFill>
                <a:latin typeface="Gabriola" panose="04040605051002020D02" pitchFamily="82" charset="0"/>
              </a:rPr>
              <a:t>Для чого це нам?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6FFE7D0-2EC2-41BB-A812-631F27136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6911371" cy="4632718"/>
          </a:xfrm>
        </p:spPr>
        <p:txBody>
          <a:bodyPr>
            <a:normAutofit fontScale="92500" lnSpcReduction="10000"/>
          </a:bodyPr>
          <a:lstStyle/>
          <a:p>
            <a:r>
              <a:rPr lang="uk-UA" sz="2600" dirty="0">
                <a:solidFill>
                  <a:srgbClr val="FFFF00"/>
                </a:solidFill>
                <a:latin typeface="Gabriola" panose="04040605051002020D02" pitchFamily="82" charset="0"/>
              </a:rPr>
              <a:t>Пріоритетним завданням  навчально-виховного процесу також є художньо-естетичний і культурний розвиток дітей.  Прилучення до світу танцю, знайомство з різними напрямками, прослуховування ритмічної танцювальної музики розвивають і внутрішньо збагачують, прищеплюють уміння через танець виражати різні стани, думки, почуття людини.</a:t>
            </a:r>
          </a:p>
          <a:p>
            <a:r>
              <a:rPr lang="ru-RU" sz="2800" dirty="0" err="1">
                <a:solidFill>
                  <a:srgbClr val="FFFF00"/>
                </a:solidFill>
                <a:latin typeface="Gabriola" panose="04040605051002020D02" pitchFamily="82" charset="0"/>
              </a:rPr>
              <a:t>Заняття</a:t>
            </a:r>
            <a:r>
              <a:rPr lang="ru-RU" sz="2800" dirty="0">
                <a:solidFill>
                  <a:srgbClr val="FFFF00"/>
                </a:solidFill>
                <a:latin typeface="Gabriola" panose="04040605051002020D02" pitchFamily="82" charset="0"/>
              </a:rPr>
              <a:t> з </a:t>
            </a:r>
            <a:r>
              <a:rPr lang="ru-RU" sz="2800" dirty="0" err="1">
                <a:solidFill>
                  <a:srgbClr val="FFFF00"/>
                </a:solidFill>
                <a:latin typeface="Gabriola" panose="04040605051002020D02" pitchFamily="82" charset="0"/>
              </a:rPr>
              <a:t>хореографії</a:t>
            </a:r>
            <a:r>
              <a:rPr lang="ru-RU" sz="28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Gabriola" panose="04040605051002020D02" pitchFamily="82" charset="0"/>
              </a:rPr>
              <a:t>розвивають</a:t>
            </a:r>
            <a:r>
              <a:rPr lang="ru-RU" sz="2800" dirty="0">
                <a:solidFill>
                  <a:srgbClr val="FFFF00"/>
                </a:solidFill>
                <a:latin typeface="Gabriola" panose="04040605051002020D02" pitchFamily="82" charset="0"/>
              </a:rPr>
              <a:t> в </a:t>
            </a:r>
            <a:r>
              <a:rPr lang="ru-RU" sz="2800" dirty="0" err="1">
                <a:solidFill>
                  <a:srgbClr val="FFFF00"/>
                </a:solidFill>
                <a:latin typeface="Gabriola" panose="04040605051002020D02" pitchFamily="82" charset="0"/>
              </a:rPr>
              <a:t>дітей</a:t>
            </a:r>
            <a:r>
              <a:rPr lang="ru-RU" sz="28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Gabriola" panose="04040605051002020D02" pitchFamily="82" charset="0"/>
              </a:rPr>
              <a:t>координацію</a:t>
            </a:r>
            <a:r>
              <a:rPr lang="ru-RU" sz="28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Gabriola" panose="04040605051002020D02" pitchFamily="82" charset="0"/>
              </a:rPr>
              <a:t>рухів</a:t>
            </a:r>
            <a:r>
              <a:rPr lang="ru-RU" sz="2800" dirty="0">
                <a:solidFill>
                  <a:srgbClr val="FFFF00"/>
                </a:solidFill>
                <a:latin typeface="Gabriola" panose="04040605051002020D02" pitchFamily="82" charset="0"/>
              </a:rPr>
              <a:t>, силу, </a:t>
            </a:r>
            <a:r>
              <a:rPr lang="ru-RU" sz="2800" dirty="0" err="1">
                <a:solidFill>
                  <a:srgbClr val="FFFF00"/>
                </a:solidFill>
                <a:latin typeface="Gabriola" panose="04040605051002020D02" pitchFamily="82" charset="0"/>
              </a:rPr>
              <a:t>витривалість</a:t>
            </a:r>
            <a:r>
              <a:rPr lang="ru-RU" sz="2800" dirty="0">
                <a:solidFill>
                  <a:srgbClr val="FFFF00"/>
                </a:solidFill>
                <a:latin typeface="Gabriola" panose="04040605051002020D02" pitchFamily="82" charset="0"/>
              </a:rPr>
              <a:t>, </a:t>
            </a:r>
            <a:r>
              <a:rPr lang="ru-RU" sz="2800" dirty="0" err="1">
                <a:solidFill>
                  <a:srgbClr val="FFFF00"/>
                </a:solidFill>
                <a:latin typeface="Gabriola" panose="04040605051002020D02" pitchFamily="82" charset="0"/>
              </a:rPr>
              <a:t>сприяють</a:t>
            </a:r>
            <a:r>
              <a:rPr lang="ru-RU" sz="28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Gabriola" panose="04040605051002020D02" pitchFamily="82" charset="0"/>
              </a:rPr>
              <a:t>гармонійному</a:t>
            </a:r>
            <a:r>
              <a:rPr lang="ru-RU" sz="28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Gabriola" panose="04040605051002020D02" pitchFamily="82" charset="0"/>
              </a:rPr>
              <a:t>фізичному</a:t>
            </a:r>
            <a:r>
              <a:rPr lang="ru-RU" sz="2800" dirty="0">
                <a:solidFill>
                  <a:srgbClr val="FFFF00"/>
                </a:solidFill>
                <a:latin typeface="Gabriola" panose="04040605051002020D02" pitchFamily="82" charset="0"/>
              </a:rPr>
              <a:t> і </a:t>
            </a:r>
            <a:r>
              <a:rPr lang="ru-RU" sz="2800" dirty="0" err="1">
                <a:solidFill>
                  <a:srgbClr val="FFFF00"/>
                </a:solidFill>
                <a:latin typeface="Gabriola" panose="04040605051002020D02" pitchFamily="82" charset="0"/>
              </a:rPr>
              <a:t>естетичному</a:t>
            </a:r>
            <a:r>
              <a:rPr lang="ru-RU" sz="28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Gabriola" panose="04040605051002020D02" pitchFamily="82" charset="0"/>
              </a:rPr>
              <a:t>розвитку</a:t>
            </a:r>
            <a:r>
              <a:rPr lang="ru-RU" sz="2800" dirty="0">
                <a:solidFill>
                  <a:srgbClr val="FFFF00"/>
                </a:solidFill>
                <a:latin typeface="Gabriola" panose="04040605051002020D02" pitchFamily="82" charset="0"/>
              </a:rPr>
              <a:t>, </a:t>
            </a:r>
            <a:r>
              <a:rPr lang="ru-RU" sz="2800" dirty="0" err="1">
                <a:solidFill>
                  <a:srgbClr val="FFFF00"/>
                </a:solidFill>
                <a:latin typeface="Gabriola" panose="04040605051002020D02" pitchFamily="82" charset="0"/>
              </a:rPr>
              <a:t>корекція</a:t>
            </a:r>
            <a:r>
              <a:rPr lang="ru-RU" sz="28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Gabriola" panose="04040605051002020D02" pitchFamily="82" charset="0"/>
              </a:rPr>
              <a:t>незначних</a:t>
            </a:r>
            <a:r>
              <a:rPr lang="ru-RU" sz="2800" dirty="0">
                <a:solidFill>
                  <a:srgbClr val="FFFF00"/>
                </a:solidFill>
                <a:latin typeface="Gabriola" panose="04040605051002020D02" pitchFamily="82" charset="0"/>
              </a:rPr>
              <a:t> </a:t>
            </a:r>
            <a:r>
              <a:rPr lang="ru-RU" sz="2800" dirty="0" err="1">
                <a:solidFill>
                  <a:srgbClr val="FFFF00"/>
                </a:solidFill>
                <a:latin typeface="Gabriola" panose="04040605051002020D02" pitchFamily="82" charset="0"/>
              </a:rPr>
              <a:t>відхилень</a:t>
            </a:r>
            <a:r>
              <a:rPr lang="ru-RU" sz="2800" dirty="0">
                <a:solidFill>
                  <a:srgbClr val="FFFF00"/>
                </a:solidFill>
                <a:latin typeface="Gabriola" panose="04040605051002020D02" pitchFamily="82" charset="0"/>
              </a:rPr>
              <a:t>.</a:t>
            </a:r>
            <a:endParaRPr lang="uk-UA" sz="2800" dirty="0">
              <a:solidFill>
                <a:srgbClr val="FFFF00"/>
              </a:solidFill>
              <a:latin typeface="Gabriola" panose="04040605051002020D02" pitchFamily="82" charset="0"/>
            </a:endParaRPr>
          </a:p>
          <a:p>
            <a:endParaRPr lang="uk-UA" sz="2600" dirty="0">
              <a:solidFill>
                <a:srgbClr val="FFFF0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50917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14156">
        <p:split orient="vert"/>
      </p:transition>
    </mc:Choice>
    <mc:Fallback>
      <p:transition spd="slow" advTm="14156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140C09-112F-4C9D-AC62-AC8AFAD348D3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uk-UA" sz="4400" dirty="0">
                <a:solidFill>
                  <a:schemeClr val="bg1"/>
                </a:solidFill>
                <a:latin typeface="Gabriola" panose="04040605051002020D02" pitchFamily="82" charset="0"/>
              </a:rPr>
              <a:t>Як це відбувається?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6755DE2-F7B3-402A-8FF2-BCBC0A384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8" y="1853754"/>
            <a:ext cx="9603275" cy="330055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600" dirty="0">
                <a:solidFill>
                  <a:srgbClr val="FFFF00"/>
                </a:solidFill>
                <a:latin typeface="Gabriola" panose="04040605051002020D02" pitchFamily="82" charset="0"/>
              </a:rPr>
              <a:t>Заняття з хореографії складаються з трьох етапів:</a:t>
            </a:r>
          </a:p>
          <a:p>
            <a:r>
              <a:rPr lang="uk-UA" sz="2600" dirty="0">
                <a:solidFill>
                  <a:srgbClr val="FFFF00"/>
                </a:solidFill>
                <a:latin typeface="Gabriola" panose="04040605051002020D02" pitchFamily="82" charset="0"/>
              </a:rPr>
              <a:t> початковий – навчання вправ або окремих рухів, знайомство з хореографічними поняттями, показ та пояснення техніки виконання;</a:t>
            </a:r>
          </a:p>
          <a:p>
            <a:r>
              <a:rPr lang="uk-UA" sz="2600" dirty="0">
                <a:solidFill>
                  <a:srgbClr val="FFFF00"/>
                </a:solidFill>
                <a:latin typeface="Gabriola" panose="04040605051002020D02" pitchFamily="82" charset="0"/>
              </a:rPr>
              <a:t> розучування – формування умінь та навичок музично-ритмічних рухів, уточнення й розуміння закономірностей рухів та їх вільне й безперервне виконання;</a:t>
            </a:r>
          </a:p>
          <a:p>
            <a:r>
              <a:rPr lang="uk-UA" sz="2600" dirty="0">
                <a:solidFill>
                  <a:srgbClr val="FFFF00"/>
                </a:solidFill>
                <a:latin typeface="Gabriola" panose="04040605051002020D02" pitchFamily="82" charset="0"/>
              </a:rPr>
              <a:t> закріплення – вдосконалення та закріплення рухових навичок, виконання вправ більш високого рівня та їх застосування з іншими рухами, формування ідеального стилю.</a:t>
            </a:r>
          </a:p>
        </p:txBody>
      </p:sp>
    </p:spTree>
    <p:extLst>
      <p:ext uri="{BB962C8B-B14F-4D97-AF65-F5344CB8AC3E}">
        <p14:creationId xmlns="" xmlns:p14="http://schemas.microsoft.com/office/powerpoint/2010/main" val="16105165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12033">
        <p14:flythrough/>
      </p:transition>
    </mc:Choice>
    <mc:Fallback>
      <p:transition spd="slow" advTm="12033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58F64E-7EEB-4676-AEA3-0F7B10BEF591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uk-UA" sz="4400" dirty="0">
                <a:solidFill>
                  <a:schemeClr val="bg1"/>
                </a:solidFill>
                <a:latin typeface="Gabriola" panose="04040605051002020D02" pitchFamily="82" charset="0"/>
              </a:rPr>
              <a:t>Як проходить заняття?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B667677-5CFF-4146-945D-8DFC17F65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1659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600" dirty="0" err="1">
                <a:latin typeface="Gabriola" panose="04040605051002020D02" pitchFamily="82" charset="0"/>
              </a:rPr>
              <a:t>Заняття</a:t>
            </a:r>
            <a:r>
              <a:rPr lang="ru-RU" sz="2600" dirty="0">
                <a:latin typeface="Gabriola" panose="04040605051002020D02" pitchFamily="82" charset="0"/>
              </a:rPr>
              <a:t> проходить у </a:t>
            </a:r>
            <a:r>
              <a:rPr lang="ru-RU" sz="2600" dirty="0" err="1">
                <a:latin typeface="Gabriola" panose="04040605051002020D02" pitchFamily="82" charset="0"/>
              </a:rPr>
              <a:t>формі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ігрової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діяльності</a:t>
            </a:r>
            <a:r>
              <a:rPr lang="ru-RU" sz="2600" dirty="0">
                <a:latin typeface="Gabriola" panose="04040605051002020D02" pitchFamily="82" charset="0"/>
              </a:rPr>
              <a:t>. </a:t>
            </a:r>
            <a:r>
              <a:rPr lang="ru-RU" sz="2600" dirty="0" err="1">
                <a:latin typeface="Gabriola" panose="04040605051002020D02" pitchFamily="82" charset="0"/>
              </a:rPr>
              <a:t>Саме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гра</a:t>
            </a:r>
            <a:r>
              <a:rPr lang="ru-RU" sz="2600" dirty="0">
                <a:latin typeface="Gabriola" panose="04040605051002020D02" pitchFamily="82" charset="0"/>
              </a:rPr>
              <a:t> вносить в </a:t>
            </a:r>
            <a:r>
              <a:rPr lang="ru-RU" sz="2600" dirty="0" err="1">
                <a:latin typeface="Gabriola" panose="04040605051002020D02" pitchFamily="82" charset="0"/>
              </a:rPr>
              <a:t>життя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дитини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радість</a:t>
            </a:r>
            <a:r>
              <a:rPr lang="ru-RU" sz="2600" dirty="0">
                <a:latin typeface="Gabriola" panose="04040605051002020D02" pitchFamily="82" charset="0"/>
              </a:rPr>
              <a:t>, </a:t>
            </a:r>
            <a:r>
              <a:rPr lang="ru-RU" sz="2600" dirty="0" err="1">
                <a:latin typeface="Gabriola" panose="04040605051002020D02" pitchFamily="82" charset="0"/>
              </a:rPr>
              <a:t>яскраві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враження</a:t>
            </a:r>
            <a:r>
              <a:rPr lang="ru-RU" sz="2600" dirty="0">
                <a:latin typeface="Gabriola" panose="04040605051002020D02" pitchFamily="82" charset="0"/>
              </a:rPr>
              <a:t>, </a:t>
            </a:r>
            <a:r>
              <a:rPr lang="ru-RU" sz="2600" dirty="0" err="1">
                <a:latin typeface="Gabriola" panose="04040605051002020D02" pitchFamily="82" charset="0"/>
              </a:rPr>
              <a:t>викликає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естетичні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почуття</a:t>
            </a:r>
            <a:r>
              <a:rPr lang="ru-RU" sz="2600" dirty="0">
                <a:latin typeface="Gabriola" panose="04040605051002020D02" pitchFamily="82" charset="0"/>
              </a:rPr>
              <a:t>, </a:t>
            </a:r>
            <a:r>
              <a:rPr lang="ru-RU" sz="2600" dirty="0" err="1">
                <a:latin typeface="Gabriola" panose="04040605051002020D02" pitchFamily="82" charset="0"/>
              </a:rPr>
              <a:t>створює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широкі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можливості</a:t>
            </a:r>
            <a:r>
              <a:rPr lang="ru-RU" sz="2600" dirty="0">
                <a:latin typeface="Gabriola" panose="04040605051002020D02" pitchFamily="82" charset="0"/>
              </a:rPr>
              <a:t> для </a:t>
            </a:r>
            <a:r>
              <a:rPr lang="ru-RU" sz="2600" dirty="0" err="1">
                <a:latin typeface="Gabriola" panose="04040605051002020D02" pitchFamily="82" charset="0"/>
              </a:rPr>
              <a:t>виявлення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ініціативи</a:t>
            </a:r>
            <a:r>
              <a:rPr lang="ru-RU" sz="2600" dirty="0">
                <a:latin typeface="Gabriola" panose="04040605051002020D02" pitchFamily="82" charset="0"/>
              </a:rPr>
              <a:t>, </a:t>
            </a:r>
            <a:r>
              <a:rPr lang="ru-RU" sz="2600" dirty="0" err="1">
                <a:latin typeface="Gabriola" panose="04040605051002020D02" pitchFamily="82" charset="0"/>
              </a:rPr>
              <a:t>збуджує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активність</a:t>
            </a:r>
            <a:r>
              <a:rPr lang="ru-RU" sz="2600" dirty="0">
                <a:latin typeface="Gabriola" panose="04040605051002020D02" pitchFamily="82" charset="0"/>
              </a:rPr>
              <a:t>, </a:t>
            </a:r>
            <a:r>
              <a:rPr lang="ru-RU" sz="2600" dirty="0" err="1">
                <a:latin typeface="Gabriola" panose="04040605051002020D02" pitchFamily="82" charset="0"/>
              </a:rPr>
              <a:t>розвиває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творчі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здібності</a:t>
            </a:r>
            <a:r>
              <a:rPr lang="ru-RU" sz="2600" dirty="0">
                <a:latin typeface="Gabriola" panose="04040605051002020D02" pitchFamily="82" charset="0"/>
              </a:rPr>
              <a:t>, </a:t>
            </a:r>
            <a:r>
              <a:rPr lang="ru-RU" sz="2600" dirty="0" err="1">
                <a:latin typeface="Gabriola" panose="04040605051002020D02" pitchFamily="82" charset="0"/>
              </a:rPr>
              <a:t>уяву</a:t>
            </a:r>
            <a:r>
              <a:rPr lang="ru-RU" sz="2600" dirty="0">
                <a:latin typeface="Gabriola" panose="04040605051002020D02" pitchFamily="82" charset="0"/>
              </a:rPr>
              <a:t>, </a:t>
            </a:r>
            <a:r>
              <a:rPr lang="ru-RU" sz="2600" dirty="0" err="1">
                <a:latin typeface="Gabriola" panose="04040605051002020D02" pitchFamily="82" charset="0"/>
              </a:rPr>
              <a:t>фантазію</a:t>
            </a:r>
            <a:r>
              <a:rPr lang="ru-RU" sz="2600" dirty="0">
                <a:latin typeface="Gabriola" panose="04040605051002020D02" pitchFamily="82" charset="0"/>
              </a:rPr>
              <a:t>. </a:t>
            </a:r>
            <a:endParaRPr lang="uk-UA" sz="2600" dirty="0">
              <a:latin typeface="Gabriola" panose="04040605051002020D02" pitchFamily="82" charset="0"/>
            </a:endParaRPr>
          </a:p>
          <a:p>
            <a:pPr marL="0" indent="0">
              <a:buNone/>
            </a:pPr>
            <a:r>
              <a:rPr lang="ru-RU" sz="2600" dirty="0" err="1">
                <a:latin typeface="Gabriola" panose="04040605051002020D02" pitchFamily="82" charset="0"/>
              </a:rPr>
              <a:t>Танцювальне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заняття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складається</a:t>
            </a:r>
            <a:r>
              <a:rPr lang="ru-RU" sz="2600" dirty="0">
                <a:latin typeface="Gabriola" panose="04040605051002020D02" pitchFamily="82" charset="0"/>
              </a:rPr>
              <a:t> з </a:t>
            </a:r>
            <a:r>
              <a:rPr lang="ru-RU" sz="2600" dirty="0" err="1">
                <a:latin typeface="Gabriola" panose="04040605051002020D02" pitchFamily="82" charset="0"/>
              </a:rPr>
              <a:t>трьох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частин</a:t>
            </a:r>
            <a:r>
              <a:rPr lang="ru-RU" sz="2600" dirty="0">
                <a:latin typeface="Gabriola" panose="04040605051002020D02" pitchFamily="82" charset="0"/>
              </a:rPr>
              <a:t>: </a:t>
            </a:r>
          </a:p>
          <a:p>
            <a:r>
              <a:rPr lang="ru-RU" sz="2600" dirty="0" err="1">
                <a:latin typeface="Gabriola" panose="04040605051002020D02" pitchFamily="82" charset="0"/>
              </a:rPr>
              <a:t>Вступна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частина</a:t>
            </a:r>
            <a:r>
              <a:rPr lang="ru-RU" sz="2600" dirty="0">
                <a:latin typeface="Gabriola" panose="04040605051002020D02" pitchFamily="82" charset="0"/>
              </a:rPr>
              <a:t> («</a:t>
            </a:r>
            <a:r>
              <a:rPr lang="ru-RU" sz="2600" dirty="0" err="1">
                <a:latin typeface="Gabriola" panose="04040605051002020D02" pitchFamily="82" charset="0"/>
              </a:rPr>
              <a:t>розігрів</a:t>
            </a:r>
            <a:r>
              <a:rPr lang="ru-RU" sz="2600" dirty="0">
                <a:latin typeface="Gabriola" panose="04040605051002020D02" pitchFamily="82" charset="0"/>
              </a:rPr>
              <a:t>») </a:t>
            </a:r>
            <a:r>
              <a:rPr lang="ru-RU" sz="2600" dirty="0" err="1">
                <a:latin typeface="Gabriola" panose="04040605051002020D02" pitchFamily="82" charset="0"/>
              </a:rPr>
              <a:t>складає</a:t>
            </a:r>
            <a:r>
              <a:rPr lang="ru-RU" sz="2600" dirty="0">
                <a:latin typeface="Gabriola" panose="04040605051002020D02" pitchFamily="82" charset="0"/>
              </a:rPr>
              <a:t> 5-10% </a:t>
            </a:r>
            <a:r>
              <a:rPr lang="ru-RU" sz="2600" dirty="0" err="1">
                <a:latin typeface="Gabriola" panose="04040605051002020D02" pitchFamily="82" charset="0"/>
              </a:rPr>
              <a:t>загального</a:t>
            </a:r>
            <a:r>
              <a:rPr lang="ru-RU" sz="2600" dirty="0">
                <a:latin typeface="Gabriola" panose="04040605051002020D02" pitchFamily="82" charset="0"/>
              </a:rPr>
              <a:t> часу </a:t>
            </a:r>
            <a:r>
              <a:rPr lang="ru-RU" sz="2600" dirty="0" err="1">
                <a:latin typeface="Gabriola" panose="04040605051002020D02" pitchFamily="82" charset="0"/>
              </a:rPr>
              <a:t>заняття</a:t>
            </a:r>
            <a:r>
              <a:rPr lang="ru-RU" sz="2600" dirty="0">
                <a:latin typeface="Gabriola" panose="04040605051002020D02" pitchFamily="82" charset="0"/>
              </a:rPr>
              <a:t> та </a:t>
            </a:r>
            <a:r>
              <a:rPr lang="ru-RU" sz="2600" dirty="0" err="1">
                <a:latin typeface="Gabriola" panose="04040605051002020D02" pitchFamily="82" charset="0"/>
              </a:rPr>
              <a:t>створює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емоційний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настрій</a:t>
            </a:r>
            <a:r>
              <a:rPr lang="ru-RU" sz="2600" dirty="0">
                <a:latin typeface="Gabriola" panose="04040605051002020D02" pitchFamily="82" charset="0"/>
              </a:rPr>
              <a:t> на </a:t>
            </a:r>
            <a:r>
              <a:rPr lang="ru-RU" sz="2600" dirty="0" err="1">
                <a:latin typeface="Gabriola" panose="04040605051002020D02" pitchFamily="82" charset="0"/>
              </a:rPr>
              <a:t>подальшу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діяльність</a:t>
            </a:r>
            <a:r>
              <a:rPr lang="ru-RU" sz="2600" dirty="0">
                <a:latin typeface="Gabriola" panose="04040605051002020D02" pitchFamily="82" charset="0"/>
              </a:rPr>
              <a:t>, </a:t>
            </a:r>
            <a:r>
              <a:rPr lang="ru-RU" sz="2600" dirty="0" err="1">
                <a:latin typeface="Gabriola" panose="04040605051002020D02" pitchFamily="82" charset="0"/>
              </a:rPr>
              <a:t>підготовку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м'язів</a:t>
            </a:r>
            <a:r>
              <a:rPr lang="ru-RU" sz="2600" dirty="0">
                <a:latin typeface="Gabriola" panose="04040605051002020D02" pitchFamily="82" charset="0"/>
              </a:rPr>
              <a:t> до </a:t>
            </a:r>
            <a:r>
              <a:rPr lang="ru-RU" sz="2600" dirty="0" err="1">
                <a:latin typeface="Gabriola" panose="04040605051002020D02" pitchFamily="82" charset="0"/>
              </a:rPr>
              <a:t>більш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інтенсивного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навантаження</a:t>
            </a:r>
            <a:r>
              <a:rPr lang="ru-RU" sz="2600" dirty="0">
                <a:latin typeface="Gabriola" panose="04040605051002020D02" pitchFamily="82" charset="0"/>
              </a:rPr>
              <a:t>.</a:t>
            </a:r>
          </a:p>
          <a:p>
            <a:endParaRPr lang="uk-UA" sz="26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7619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10483">
        <p159:morph option="byObject"/>
      </p:transition>
    </mc:Choice>
    <mc:Fallback>
      <p:transition spd="slow" advTm="10483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F27267C-E7DF-48A4-861A-3F168662A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7D5A58B-50B6-43CA-AD66-A072006C6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362" y="720332"/>
            <a:ext cx="9603275" cy="3450613"/>
          </a:xfrm>
        </p:spPr>
        <p:txBody>
          <a:bodyPr>
            <a:noAutofit/>
          </a:bodyPr>
          <a:lstStyle/>
          <a:p>
            <a:r>
              <a:rPr lang="ru-RU" sz="2600" dirty="0" err="1">
                <a:latin typeface="Gabriola" panose="04040605051002020D02" pitchFamily="82" charset="0"/>
              </a:rPr>
              <a:t>Основна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частина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заняття</a:t>
            </a:r>
            <a:r>
              <a:rPr lang="ru-RU" sz="2600" dirty="0">
                <a:latin typeface="Gabriola" panose="04040605051002020D02" pitchFamily="82" charset="0"/>
              </a:rPr>
              <a:t> (80-85%) </a:t>
            </a:r>
            <a:r>
              <a:rPr lang="ru-RU" sz="2600" dirty="0" err="1">
                <a:latin typeface="Gabriola" panose="04040605051002020D02" pitchFamily="82" charset="0"/>
              </a:rPr>
              <a:t>може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варіюватися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залежно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від</a:t>
            </a:r>
            <a:r>
              <a:rPr lang="ru-RU" sz="2600" dirty="0">
                <a:latin typeface="Gabriola" panose="04040605051002020D02" pitchFamily="82" charset="0"/>
              </a:rPr>
              <a:t> тематики, мети, </a:t>
            </a:r>
            <a:r>
              <a:rPr lang="ru-RU" sz="2600" dirty="0" err="1">
                <a:latin typeface="Gabriola" panose="04040605051002020D02" pitchFamily="82" charset="0"/>
              </a:rPr>
              <a:t>міри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готовності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дітей</a:t>
            </a:r>
            <a:r>
              <a:rPr lang="ru-RU" sz="2600" dirty="0">
                <a:latin typeface="Gabriola" panose="04040605051002020D02" pitchFamily="82" charset="0"/>
              </a:rPr>
              <a:t> до </a:t>
            </a:r>
            <a:r>
              <a:rPr lang="ru-RU" sz="2600" dirty="0" err="1">
                <a:latin typeface="Gabriola" panose="04040605051002020D02" pitchFamily="82" charset="0"/>
              </a:rPr>
              <a:t>танцювальної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діяльності</a:t>
            </a:r>
            <a:r>
              <a:rPr lang="ru-RU" sz="2600" dirty="0">
                <a:latin typeface="Gabriola" panose="04040605051002020D02" pitchFamily="82" charset="0"/>
              </a:rPr>
              <a:t> та бути </a:t>
            </a:r>
            <a:r>
              <a:rPr lang="ru-RU" sz="2600" dirty="0" err="1">
                <a:latin typeface="Gabriola" panose="04040605051002020D02" pitchFamily="82" charset="0"/>
              </a:rPr>
              <a:t>спрямована</a:t>
            </a:r>
            <a:r>
              <a:rPr lang="ru-RU" sz="2600" dirty="0">
                <a:latin typeface="Gabriola" panose="04040605051002020D02" pitchFamily="82" charset="0"/>
              </a:rPr>
              <a:t> на </a:t>
            </a:r>
            <a:r>
              <a:rPr lang="ru-RU" sz="2600" dirty="0" err="1">
                <a:latin typeface="Gabriola" panose="04040605051002020D02" pitchFamily="82" charset="0"/>
              </a:rPr>
              <a:t>розвиток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окремих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груп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м'язів</a:t>
            </a:r>
            <a:r>
              <a:rPr lang="ru-RU" sz="2600" dirty="0">
                <a:latin typeface="Gabriola" panose="04040605051002020D02" pitchFamily="82" charset="0"/>
              </a:rPr>
              <a:t>, </a:t>
            </a:r>
            <a:r>
              <a:rPr lang="ru-RU" sz="2600" dirty="0" err="1">
                <a:latin typeface="Gabriola" panose="04040605051002020D02" pitchFamily="82" charset="0"/>
              </a:rPr>
              <a:t>оволодіння</a:t>
            </a:r>
            <a:r>
              <a:rPr lang="ru-RU" sz="2600" dirty="0">
                <a:latin typeface="Gabriola" panose="04040605051002020D02" pitchFamily="82" charset="0"/>
              </a:rPr>
              <a:t> та </a:t>
            </a:r>
            <a:r>
              <a:rPr lang="ru-RU" sz="2600" dirty="0" err="1">
                <a:latin typeface="Gabriola" panose="04040605051002020D02" pitchFamily="82" charset="0"/>
              </a:rPr>
              <a:t>вдосконалення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навичок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танцювальної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діяльності</a:t>
            </a:r>
            <a:r>
              <a:rPr lang="ru-RU" sz="2600" dirty="0">
                <a:latin typeface="Gabriola" panose="04040605051002020D02" pitchFamily="82" charset="0"/>
              </a:rPr>
              <a:t>, </a:t>
            </a:r>
            <a:r>
              <a:rPr lang="ru-RU" sz="2600" dirty="0" err="1">
                <a:latin typeface="Gabriola" panose="04040605051002020D02" pitchFamily="82" charset="0"/>
              </a:rPr>
              <a:t>розвиток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творчості</a:t>
            </a:r>
            <a:r>
              <a:rPr lang="ru-RU" sz="2600" dirty="0">
                <a:latin typeface="Gabriola" panose="04040605051002020D02" pitchFamily="82" charset="0"/>
              </a:rPr>
              <a:t> та </a:t>
            </a:r>
            <a:r>
              <a:rPr lang="ru-RU" sz="2600" dirty="0" err="1">
                <a:latin typeface="Gabriola" panose="04040605051002020D02" pitchFamily="82" charset="0"/>
              </a:rPr>
              <a:t>музикальності</a:t>
            </a:r>
            <a:r>
              <a:rPr lang="ru-RU" sz="2600" dirty="0">
                <a:latin typeface="Gabriola" panose="04040605051002020D02" pitchFamily="82" charset="0"/>
              </a:rPr>
              <a:t>, </a:t>
            </a:r>
            <a:r>
              <a:rPr lang="ru-RU" sz="2600" dirty="0" err="1">
                <a:latin typeface="Gabriola" panose="04040605051002020D02" pitchFamily="82" charset="0"/>
              </a:rPr>
              <a:t>розучування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танцювального</a:t>
            </a:r>
            <a:r>
              <a:rPr lang="ru-RU" sz="2600" dirty="0">
                <a:latin typeface="Gabriola" panose="04040605051002020D02" pitchFamily="82" charset="0"/>
              </a:rPr>
              <a:t> репертуару </a:t>
            </a:r>
            <a:r>
              <a:rPr lang="ru-RU" sz="2600" dirty="0" err="1">
                <a:latin typeface="Gabriola" panose="04040605051002020D02" pitchFamily="82" charset="0"/>
              </a:rPr>
              <a:t>тощо</a:t>
            </a:r>
            <a:r>
              <a:rPr lang="ru-RU" sz="2600" dirty="0">
                <a:latin typeface="Gabriola" panose="04040605051002020D02" pitchFamily="82" charset="0"/>
              </a:rPr>
              <a:t>.</a:t>
            </a:r>
            <a:endParaRPr lang="uk-UA" sz="2600" dirty="0">
              <a:latin typeface="Gabriola" panose="04040605051002020D02" pitchFamily="82" charset="0"/>
            </a:endParaRPr>
          </a:p>
          <a:p>
            <a:r>
              <a:rPr lang="ru-RU" sz="2600" dirty="0" err="1">
                <a:latin typeface="Gabriola" panose="04040605051002020D02" pitchFamily="82" charset="0"/>
              </a:rPr>
              <a:t>Заключна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частина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заняття</a:t>
            </a:r>
            <a:r>
              <a:rPr lang="ru-RU" sz="2600" dirty="0">
                <a:latin typeface="Gabriola" panose="04040605051002020D02" pitchFamily="82" charset="0"/>
              </a:rPr>
              <a:t> (5-10%) </a:t>
            </a:r>
            <a:r>
              <a:rPr lang="ru-RU" sz="2600" dirty="0" err="1">
                <a:latin typeface="Gabriola" panose="04040605051002020D02" pitchFamily="82" charset="0"/>
              </a:rPr>
              <a:t>спрямована</a:t>
            </a:r>
            <a:r>
              <a:rPr lang="ru-RU" sz="2600" dirty="0">
                <a:latin typeface="Gabriola" panose="04040605051002020D02" pitchFamily="82" charset="0"/>
              </a:rPr>
              <a:t> на </a:t>
            </a:r>
            <a:r>
              <a:rPr lang="ru-RU" sz="2600" dirty="0" err="1">
                <a:latin typeface="Gabriola" panose="04040605051002020D02" pitchFamily="82" charset="0"/>
              </a:rPr>
              <a:t>релаксацію</a:t>
            </a:r>
            <a:r>
              <a:rPr lang="ru-RU" sz="2600" dirty="0">
                <a:latin typeface="Gabriola" panose="04040605051002020D02" pitchFamily="82" charset="0"/>
              </a:rPr>
              <a:t>, </a:t>
            </a:r>
            <a:r>
              <a:rPr lang="ru-RU" sz="2600" dirty="0" err="1">
                <a:latin typeface="Gabriola" panose="04040605051002020D02" pitchFamily="82" charset="0"/>
              </a:rPr>
              <a:t>психорегуляцію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організму</a:t>
            </a:r>
            <a:r>
              <a:rPr lang="ru-RU" sz="2600" dirty="0">
                <a:latin typeface="Gabriola" panose="04040605051002020D02" pitchFamily="82" charset="0"/>
              </a:rPr>
              <a:t>, а </a:t>
            </a:r>
            <a:r>
              <a:rPr lang="ru-RU" sz="2600" dirty="0" err="1">
                <a:latin typeface="Gabriola" panose="04040605051002020D02" pitchFamily="82" charset="0"/>
              </a:rPr>
              <a:t>також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підведення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підсумків</a:t>
            </a:r>
            <a:r>
              <a:rPr lang="ru-RU" sz="2600" dirty="0">
                <a:latin typeface="Gabriola" panose="04040605051002020D02" pitchFamily="82" charset="0"/>
              </a:rPr>
              <a:t> на </a:t>
            </a:r>
            <a:r>
              <a:rPr lang="ru-RU" sz="2600" dirty="0" err="1">
                <a:latin typeface="Gabriola" panose="04040605051002020D02" pitchFamily="82" charset="0"/>
              </a:rPr>
              <a:t>підставі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аналізу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танцювальної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діяльності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дітей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під</a:t>
            </a:r>
            <a:r>
              <a:rPr lang="ru-RU" sz="2600" dirty="0">
                <a:latin typeface="Gabriola" panose="04040605051002020D02" pitchFamily="82" charset="0"/>
              </a:rPr>
              <a:t> час </a:t>
            </a:r>
            <a:r>
              <a:rPr lang="ru-RU" sz="2600" dirty="0" err="1">
                <a:latin typeface="Gabriola" panose="04040605051002020D02" pitchFamily="82" charset="0"/>
              </a:rPr>
              <a:t>заняття</a:t>
            </a:r>
            <a:r>
              <a:rPr lang="ru-RU" sz="2600" dirty="0">
                <a:latin typeface="Gabriola" panose="04040605051002020D02" pitchFamily="82" charset="0"/>
              </a:rPr>
              <a:t>. До </a:t>
            </a:r>
            <a:r>
              <a:rPr lang="ru-RU" sz="2600" dirty="0" err="1">
                <a:latin typeface="Gabriola" panose="04040605051002020D02" pitchFamily="82" charset="0"/>
              </a:rPr>
              <a:t>змісту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цієї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частини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добираються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ігрові</a:t>
            </a:r>
            <a:r>
              <a:rPr lang="ru-RU" sz="2600" dirty="0">
                <a:latin typeface="Gabriola" panose="04040605051002020D02" pitchFamily="82" charset="0"/>
              </a:rPr>
              <a:t> та </a:t>
            </a:r>
            <a:r>
              <a:rPr lang="ru-RU" sz="2600" dirty="0" err="1">
                <a:latin typeface="Gabriola" panose="04040605051002020D02" pitchFamily="82" charset="0"/>
              </a:rPr>
              <a:t>творчі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завдання</a:t>
            </a:r>
            <a:r>
              <a:rPr lang="ru-RU" sz="2600" dirty="0">
                <a:latin typeface="Gabriola" panose="04040605051002020D02" pitchFamily="82" charset="0"/>
              </a:rPr>
              <a:t>, </a:t>
            </a:r>
            <a:r>
              <a:rPr lang="ru-RU" sz="2600" dirty="0" err="1">
                <a:latin typeface="Gabriola" panose="04040605051002020D02" pitchFamily="82" charset="0"/>
              </a:rPr>
              <a:t>нескладні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улюблені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дітьми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танці</a:t>
            </a:r>
            <a:r>
              <a:rPr lang="ru-RU" sz="2600" dirty="0">
                <a:latin typeface="Gabriola" panose="04040605051002020D02" pitchFamily="82" charset="0"/>
              </a:rPr>
              <a:t>, </a:t>
            </a:r>
            <a:r>
              <a:rPr lang="ru-RU" sz="2600" dirty="0" err="1">
                <a:latin typeface="Gabriola" panose="04040605051002020D02" pitchFamily="82" charset="0"/>
              </a:rPr>
              <a:t>вправи</a:t>
            </a:r>
            <a:r>
              <a:rPr lang="ru-RU" sz="2600" dirty="0">
                <a:latin typeface="Gabriola" panose="04040605051002020D02" pitchFamily="82" charset="0"/>
              </a:rPr>
              <a:t> на </a:t>
            </a:r>
            <a:r>
              <a:rPr lang="ru-RU" sz="2600" dirty="0" err="1">
                <a:latin typeface="Gabriola" panose="04040605051002020D02" pitchFamily="82" charset="0"/>
              </a:rPr>
              <a:t>дихання</a:t>
            </a:r>
            <a:r>
              <a:rPr lang="ru-RU" sz="2600" dirty="0">
                <a:latin typeface="Gabriola" panose="04040605051002020D02" pitchFamily="82" charset="0"/>
              </a:rPr>
              <a:t> та </a:t>
            </a:r>
            <a:r>
              <a:rPr lang="ru-RU" sz="2600" dirty="0" err="1">
                <a:latin typeface="Gabriola" panose="04040605051002020D02" pitchFamily="82" charset="0"/>
              </a:rPr>
              <a:t>розслаблення</a:t>
            </a:r>
            <a:r>
              <a:rPr lang="ru-RU" sz="2600" dirty="0">
                <a:latin typeface="Gabriola" panose="04040605051002020D02" pitchFamily="82" charset="0"/>
              </a:rPr>
              <a:t> </a:t>
            </a:r>
            <a:r>
              <a:rPr lang="ru-RU" sz="2600" dirty="0" err="1">
                <a:latin typeface="Gabriola" panose="04040605051002020D02" pitchFamily="82" charset="0"/>
              </a:rPr>
              <a:t>організму</a:t>
            </a:r>
            <a:r>
              <a:rPr lang="ru-RU" sz="2600" dirty="0">
                <a:latin typeface="Gabriola" panose="04040605051002020D02" pitchFamily="82" charset="0"/>
              </a:rPr>
              <a:t>. </a:t>
            </a:r>
            <a:endParaRPr lang="uk-UA" sz="2600" dirty="0">
              <a:latin typeface="Gabriola" panose="04040605051002020D02" pitchFamily="82" charset="0"/>
            </a:endParaRPr>
          </a:p>
          <a:p>
            <a:endParaRPr lang="uk-UA" sz="2600" dirty="0"/>
          </a:p>
        </p:txBody>
      </p:sp>
    </p:spTree>
    <p:extLst>
      <p:ext uri="{BB962C8B-B14F-4D97-AF65-F5344CB8AC3E}">
        <p14:creationId xmlns="" xmlns:p14="http://schemas.microsoft.com/office/powerpoint/2010/main" val="21006614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16635">
        <p159:morph option="byObject"/>
      </p:transition>
    </mc:Choice>
    <mc:Fallback>
      <p:transition spd="slow" advTm="16635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02D1D02-ED3C-4C79-8EE2-A8E32CA1D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7116C3-C138-40C6-8F0F-A531C58EF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479" y="494820"/>
            <a:ext cx="9603275" cy="10492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uk-UA" sz="4400" dirty="0">
                <a:solidFill>
                  <a:schemeClr val="accent2">
                    <a:lumMod val="75000"/>
                  </a:schemeClr>
                </a:solidFill>
                <a:latin typeface="Gabriola" panose="04040605051002020D02" pitchFamily="82" charset="0"/>
              </a:rPr>
              <a:t>Скільки це триває?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ACAD8BA-1E73-4A93-BED4-8D1B36A73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037" y="3665042"/>
            <a:ext cx="9603275" cy="3450613"/>
          </a:xfrm>
          <a:effectLst>
            <a:outerShdw blurRad="25400" dist="12700" dir="2700000" algn="tl" rotWithShape="0">
              <a:prstClr val="black">
                <a:alpha val="57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err="1">
                <a:solidFill>
                  <a:srgbClr val="00EBE6"/>
                </a:solidFill>
                <a:latin typeface="Gabriola" panose="04040605051002020D02" pitchFamily="82" charset="0"/>
              </a:rPr>
              <a:t>Тривалість</a:t>
            </a:r>
            <a:r>
              <a:rPr lang="ru-RU" sz="3200" dirty="0">
                <a:solidFill>
                  <a:srgbClr val="00EBE6"/>
                </a:solidFill>
                <a:latin typeface="Gabriola" panose="04040605051002020D02" pitchFamily="82" charset="0"/>
              </a:rPr>
              <a:t> </a:t>
            </a:r>
            <a:r>
              <a:rPr lang="ru-RU" sz="3200" dirty="0" err="1">
                <a:solidFill>
                  <a:srgbClr val="00EBE6"/>
                </a:solidFill>
                <a:latin typeface="Gabriola" panose="04040605051002020D02" pitchFamily="82" charset="0"/>
              </a:rPr>
              <a:t>заняття</a:t>
            </a:r>
            <a:r>
              <a:rPr lang="ru-RU" sz="3200" dirty="0">
                <a:solidFill>
                  <a:srgbClr val="00EBE6"/>
                </a:solidFill>
                <a:latin typeface="Gabriola" panose="04040605051002020D02" pitchFamily="82" charset="0"/>
              </a:rPr>
              <a:t> </a:t>
            </a:r>
            <a:r>
              <a:rPr lang="ru-RU" sz="3200" dirty="0" err="1">
                <a:solidFill>
                  <a:srgbClr val="00EBE6"/>
                </a:solidFill>
                <a:latin typeface="Gabriola" panose="04040605051002020D02" pitchFamily="82" charset="0"/>
              </a:rPr>
              <a:t>дітей</a:t>
            </a:r>
            <a:r>
              <a:rPr lang="ru-RU" sz="3200" dirty="0">
                <a:solidFill>
                  <a:srgbClr val="00EBE6"/>
                </a:solidFill>
                <a:latin typeface="Gabriola" panose="04040605051002020D02" pitchFamily="82" charset="0"/>
              </a:rPr>
              <a:t> </a:t>
            </a:r>
            <a:r>
              <a:rPr lang="ru-RU" sz="3200" dirty="0" err="1">
                <a:solidFill>
                  <a:srgbClr val="00EBE6"/>
                </a:solidFill>
                <a:latin typeface="Gabriola" panose="04040605051002020D02" pitchFamily="82" charset="0"/>
              </a:rPr>
              <a:t>віком</a:t>
            </a:r>
            <a:endParaRPr lang="ru-RU" sz="3200" dirty="0">
              <a:solidFill>
                <a:srgbClr val="00EBE6"/>
              </a:solidFill>
              <a:latin typeface="Gabriola" panose="04040605051002020D02" pitchFamily="82" charset="0"/>
            </a:endParaRPr>
          </a:p>
          <a:p>
            <a:pPr algn="r"/>
            <a:r>
              <a:rPr lang="ru-RU" sz="3200" dirty="0">
                <a:solidFill>
                  <a:srgbClr val="00EBE6"/>
                </a:solidFill>
                <a:latin typeface="Gabriola" panose="04040605051002020D02" pitchFamily="82" charset="0"/>
              </a:rPr>
              <a:t>3-4 </a:t>
            </a:r>
            <a:r>
              <a:rPr lang="ru-RU" sz="3200" dirty="0" err="1">
                <a:solidFill>
                  <a:srgbClr val="00EBE6"/>
                </a:solidFill>
                <a:latin typeface="Gabriola" panose="04040605051002020D02" pitchFamily="82" charset="0"/>
              </a:rPr>
              <a:t>років</a:t>
            </a:r>
            <a:r>
              <a:rPr lang="ru-RU" sz="3200" dirty="0">
                <a:solidFill>
                  <a:srgbClr val="00EBE6"/>
                </a:solidFill>
                <a:latin typeface="Gabriola" panose="04040605051002020D02" pitchFamily="82" charset="0"/>
              </a:rPr>
              <a:t> 20 </a:t>
            </a:r>
            <a:r>
              <a:rPr lang="ru-RU" sz="3200" dirty="0" err="1">
                <a:solidFill>
                  <a:srgbClr val="00EBE6"/>
                </a:solidFill>
                <a:latin typeface="Gabriola" panose="04040605051002020D02" pitchFamily="82" charset="0"/>
              </a:rPr>
              <a:t>хвилин</a:t>
            </a:r>
            <a:r>
              <a:rPr lang="ru-RU" sz="3200" dirty="0">
                <a:solidFill>
                  <a:srgbClr val="00EBE6"/>
                </a:solidFill>
                <a:latin typeface="Gabriola" panose="04040605051002020D02" pitchFamily="82" charset="0"/>
              </a:rPr>
              <a:t>, </a:t>
            </a:r>
          </a:p>
          <a:p>
            <a:pPr algn="r"/>
            <a:r>
              <a:rPr lang="ru-RU" sz="3200" dirty="0">
                <a:solidFill>
                  <a:srgbClr val="00EBE6"/>
                </a:solidFill>
                <a:latin typeface="Gabriola" panose="04040605051002020D02" pitchFamily="82" charset="0"/>
              </a:rPr>
              <a:t>4-5 </a:t>
            </a:r>
            <a:r>
              <a:rPr lang="ru-RU" sz="3200" dirty="0" err="1">
                <a:solidFill>
                  <a:srgbClr val="00EBE6"/>
                </a:solidFill>
                <a:latin typeface="Gabriola" panose="04040605051002020D02" pitchFamily="82" charset="0"/>
              </a:rPr>
              <a:t>років</a:t>
            </a:r>
            <a:r>
              <a:rPr lang="ru-RU" sz="3200" dirty="0">
                <a:solidFill>
                  <a:srgbClr val="00EBE6"/>
                </a:solidFill>
                <a:latin typeface="Gabriola" panose="04040605051002020D02" pitchFamily="82" charset="0"/>
              </a:rPr>
              <a:t> 25 </a:t>
            </a:r>
            <a:r>
              <a:rPr lang="ru-RU" sz="3200" dirty="0" err="1">
                <a:solidFill>
                  <a:srgbClr val="00EBE6"/>
                </a:solidFill>
                <a:latin typeface="Gabriola" panose="04040605051002020D02" pitchFamily="82" charset="0"/>
              </a:rPr>
              <a:t>хвилин</a:t>
            </a:r>
            <a:r>
              <a:rPr lang="ru-RU" sz="3200" dirty="0">
                <a:solidFill>
                  <a:srgbClr val="00EBE6"/>
                </a:solidFill>
                <a:latin typeface="Gabriola" panose="04040605051002020D02" pitchFamily="82" charset="0"/>
              </a:rPr>
              <a:t>, </a:t>
            </a:r>
          </a:p>
          <a:p>
            <a:pPr algn="r"/>
            <a:r>
              <a:rPr lang="ru-RU" sz="3200" dirty="0">
                <a:solidFill>
                  <a:srgbClr val="00EBE6"/>
                </a:solidFill>
                <a:latin typeface="Gabriola" panose="04040605051002020D02" pitchFamily="82" charset="0"/>
              </a:rPr>
              <a:t>5-6 </a:t>
            </a:r>
            <a:r>
              <a:rPr lang="ru-RU" sz="3200" dirty="0" err="1">
                <a:solidFill>
                  <a:srgbClr val="00EBE6"/>
                </a:solidFill>
                <a:latin typeface="Gabriola" panose="04040605051002020D02" pitchFamily="82" charset="0"/>
              </a:rPr>
              <a:t>років</a:t>
            </a:r>
            <a:r>
              <a:rPr lang="ru-RU" sz="3200" dirty="0">
                <a:solidFill>
                  <a:srgbClr val="00EBE6"/>
                </a:solidFill>
                <a:latin typeface="Gabriola" panose="04040605051002020D02" pitchFamily="82" charset="0"/>
              </a:rPr>
              <a:t> 30 </a:t>
            </a:r>
            <a:r>
              <a:rPr lang="ru-RU" sz="3200" dirty="0" err="1">
                <a:solidFill>
                  <a:srgbClr val="00EBE6"/>
                </a:solidFill>
                <a:latin typeface="Gabriola" panose="04040605051002020D02" pitchFamily="82" charset="0"/>
              </a:rPr>
              <a:t>хвилин</a:t>
            </a:r>
            <a:r>
              <a:rPr lang="ru-RU" sz="3200" dirty="0">
                <a:solidFill>
                  <a:srgbClr val="00EBE6"/>
                </a:solidFill>
                <a:latin typeface="Gabriola" panose="04040605051002020D02" pitchFamily="82" charset="0"/>
              </a:rPr>
              <a:t> </a:t>
            </a:r>
            <a:endParaRPr lang="uk-UA" sz="3200" dirty="0">
              <a:solidFill>
                <a:srgbClr val="00EBE6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73483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4478">
        <p14:flythrough/>
      </p:transition>
    </mc:Choice>
    <mc:Fallback>
      <p:transition spd="slow" advTm="4478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791272-FE1C-4000-B140-9679EF42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3056782"/>
            <a:ext cx="9603275" cy="104923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uk-UA" sz="9600" dirty="0">
                <a:solidFill>
                  <a:srgbClr val="FFC000"/>
                </a:solidFill>
                <a:latin typeface="Gabriola" panose="04040605051002020D02" pitchFamily="82" charset="0"/>
              </a:rPr>
              <a:t>Танцюй з нами!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978A9D1-D60E-435F-9465-22BFAA1DE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539357"/>
            <a:ext cx="9603275" cy="87986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sz="4800" dirty="0">
                <a:latin typeface="Gabriola" panose="04040605051002020D02" pitchFamily="82" charset="0"/>
              </a:rPr>
              <a:t>ЗДО №42 «Джерельце»</a:t>
            </a:r>
          </a:p>
        </p:txBody>
      </p:sp>
    </p:spTree>
    <p:extLst>
      <p:ext uri="{BB962C8B-B14F-4D97-AF65-F5344CB8AC3E}">
        <p14:creationId xmlns="" xmlns:p14="http://schemas.microsoft.com/office/powerpoint/2010/main" val="22489338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2265">
        <p:circle/>
      </p:transition>
    </mc:Choice>
    <mc:Fallback>
      <p:transition spd="slow" advTm="2265">
        <p:circle/>
      </p:transition>
    </mc:Fallback>
  </mc:AlternateContent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217</TotalTime>
  <Words>482</Words>
  <Application>Microsoft Office PowerPoint</Application>
  <PresentationFormat>Произвольный</PresentationFormat>
  <Paragraphs>30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Галерея</vt:lpstr>
      <vt:lpstr>Хореографія в здо</vt:lpstr>
      <vt:lpstr>Що це таке?</vt:lpstr>
      <vt:lpstr>Чому танці – це важливо?</vt:lpstr>
      <vt:lpstr>Для чого це нам?</vt:lpstr>
      <vt:lpstr>Як це відбувається?</vt:lpstr>
      <vt:lpstr>Як проходить заняття?</vt:lpstr>
      <vt:lpstr>Слайд 7</vt:lpstr>
      <vt:lpstr>Скільки це триває?</vt:lpstr>
      <vt:lpstr>Танцюй з нами!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Хореографія в здо</dc:title>
  <dc:creator>nick4udotvorec</dc:creator>
  <cp:lastModifiedBy>User</cp:lastModifiedBy>
  <cp:revision>26</cp:revision>
  <dcterms:created xsi:type="dcterms:W3CDTF">2019-11-03T12:00:37Z</dcterms:created>
  <dcterms:modified xsi:type="dcterms:W3CDTF">2019-11-07T12:18:18Z</dcterms:modified>
</cp:coreProperties>
</file>